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62" r:id="rId7"/>
    <p:sldId id="266" r:id="rId8"/>
    <p:sldId id="265" r:id="rId9"/>
    <p:sldId id="259" r:id="rId10"/>
    <p:sldId id="267" r:id="rId11"/>
    <p:sldId id="268" r:id="rId12"/>
    <p:sldId id="269" r:id="rId13"/>
    <p:sldId id="270" r:id="rId14"/>
    <p:sldId id="271" r:id="rId15"/>
    <p:sldId id="263" r:id="rId16"/>
    <p:sldId id="26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BE8C47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238" dt="2023-02-21T12:45:23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98" d="100"/>
          <a:sy n="98" d="100"/>
        </p:scale>
        <p:origin x="2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32204" y="576919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Julien Sueur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302151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649556-D707-4765-AC1F-3ED60A92B98D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4502D-E04E-339D-1470-46BEEFF27E9F}"/>
              </a:ext>
            </a:extLst>
          </p:cNvPr>
          <p:cNvSpPr/>
          <p:nvPr/>
        </p:nvSpPr>
        <p:spPr>
          <a:xfrm>
            <a:off x="1813241" y="1948949"/>
            <a:ext cx="1833095" cy="998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numériques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F7712-80AB-FAF6-4165-B4530D3F6A9C}"/>
              </a:ext>
            </a:extLst>
          </p:cNvPr>
          <p:cNvSpPr/>
          <p:nvPr/>
        </p:nvSpPr>
        <p:spPr>
          <a:xfrm>
            <a:off x="6038182" y="1948949"/>
            <a:ext cx="1833095" cy="998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Convertisseur numérique analogique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1259160-3B1A-484C-8AE3-3602D7A06B1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646336" y="2447981"/>
            <a:ext cx="239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A069067-260C-81AB-2173-6B635A27D7A4}"/>
              </a:ext>
            </a:extLst>
          </p:cNvPr>
          <p:cNvSpPr txBox="1"/>
          <p:nvPr/>
        </p:nvSpPr>
        <p:spPr>
          <a:xfrm>
            <a:off x="4294365" y="2070261"/>
            <a:ext cx="130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110101110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C2AEA564-01C8-B57A-B927-92F1A295BC1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871277" y="2164360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58D4800-4844-386A-5E81-481D2C6F832C}"/>
              </a:ext>
            </a:extLst>
          </p:cNvPr>
          <p:cNvCxnSpPr>
            <a:cxnSpLocks/>
          </p:cNvCxnSpPr>
          <p:nvPr/>
        </p:nvCxnSpPr>
        <p:spPr>
          <a:xfrm flipV="1">
            <a:off x="8430028" y="2184777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9F3A26A5-57B5-A2E7-B3C8-02A3D50CFECE}"/>
              </a:ext>
            </a:extLst>
          </p:cNvPr>
          <p:cNvCxnSpPr>
            <a:cxnSpLocks/>
          </p:cNvCxnSpPr>
          <p:nvPr/>
        </p:nvCxnSpPr>
        <p:spPr>
          <a:xfrm flipV="1">
            <a:off x="8988779" y="2205194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FA016DE-6318-B6A4-F290-8A5A10BA0ECC}"/>
              </a:ext>
            </a:extLst>
          </p:cNvPr>
          <p:cNvCxnSpPr>
            <a:cxnSpLocks/>
          </p:cNvCxnSpPr>
          <p:nvPr/>
        </p:nvCxnSpPr>
        <p:spPr>
          <a:xfrm>
            <a:off x="8430028" y="2164360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F44943E-3CD8-E54A-378F-CD38AF228388}"/>
              </a:ext>
            </a:extLst>
          </p:cNvPr>
          <p:cNvCxnSpPr>
            <a:cxnSpLocks/>
          </p:cNvCxnSpPr>
          <p:nvPr/>
        </p:nvCxnSpPr>
        <p:spPr>
          <a:xfrm>
            <a:off x="8988779" y="2184777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D234DEC-E6C6-F8C9-6B54-5D181458C9B9}"/>
              </a:ext>
            </a:extLst>
          </p:cNvPr>
          <p:cNvCxnSpPr>
            <a:cxnSpLocks/>
          </p:cNvCxnSpPr>
          <p:nvPr/>
        </p:nvCxnSpPr>
        <p:spPr>
          <a:xfrm>
            <a:off x="9547530" y="2205194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3D7FBB2-3831-1499-7345-D18CF386EBCB}"/>
              </a:ext>
            </a:extLst>
          </p:cNvPr>
          <p:cNvCxnSpPr>
            <a:cxnSpLocks/>
          </p:cNvCxnSpPr>
          <p:nvPr/>
        </p:nvCxnSpPr>
        <p:spPr>
          <a:xfrm>
            <a:off x="9547530" y="2509232"/>
            <a:ext cx="301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0D08E9CD-D656-2140-26DE-900E216AB06D}"/>
              </a:ext>
            </a:extLst>
          </p:cNvPr>
          <p:cNvCxnSpPr>
            <a:cxnSpLocks/>
          </p:cNvCxnSpPr>
          <p:nvPr/>
        </p:nvCxnSpPr>
        <p:spPr>
          <a:xfrm flipV="1">
            <a:off x="1852500" y="3869043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ACE1F9C6-107B-19F4-F688-C349AB0C7EC7}"/>
              </a:ext>
            </a:extLst>
          </p:cNvPr>
          <p:cNvCxnSpPr>
            <a:cxnSpLocks/>
          </p:cNvCxnSpPr>
          <p:nvPr/>
        </p:nvCxnSpPr>
        <p:spPr>
          <a:xfrm flipV="1">
            <a:off x="2411251" y="3889460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813DE23C-457F-FF29-6153-80FD6E69520B}"/>
              </a:ext>
            </a:extLst>
          </p:cNvPr>
          <p:cNvCxnSpPr>
            <a:cxnSpLocks/>
          </p:cNvCxnSpPr>
          <p:nvPr/>
        </p:nvCxnSpPr>
        <p:spPr>
          <a:xfrm flipV="1">
            <a:off x="2970002" y="3909877"/>
            <a:ext cx="558751" cy="283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3C66AE3-1F0C-13A4-6C29-B8D7C077B403}"/>
              </a:ext>
            </a:extLst>
          </p:cNvPr>
          <p:cNvCxnSpPr>
            <a:cxnSpLocks/>
          </p:cNvCxnSpPr>
          <p:nvPr/>
        </p:nvCxnSpPr>
        <p:spPr>
          <a:xfrm>
            <a:off x="2411251" y="3869043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85A318CF-B426-A4A9-6DB8-08C2FE170F1C}"/>
              </a:ext>
            </a:extLst>
          </p:cNvPr>
          <p:cNvCxnSpPr>
            <a:cxnSpLocks/>
          </p:cNvCxnSpPr>
          <p:nvPr/>
        </p:nvCxnSpPr>
        <p:spPr>
          <a:xfrm>
            <a:off x="2970002" y="3889460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9996CC2-0355-CF83-AC42-1E5FBE2C38CD}"/>
              </a:ext>
            </a:extLst>
          </p:cNvPr>
          <p:cNvCxnSpPr>
            <a:cxnSpLocks/>
          </p:cNvCxnSpPr>
          <p:nvPr/>
        </p:nvCxnSpPr>
        <p:spPr>
          <a:xfrm>
            <a:off x="3528753" y="3909877"/>
            <a:ext cx="0" cy="30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7876022E-CF86-F6B6-3F15-4679CAF88A0C}"/>
              </a:ext>
            </a:extLst>
          </p:cNvPr>
          <p:cNvCxnSpPr>
            <a:cxnSpLocks/>
          </p:cNvCxnSpPr>
          <p:nvPr/>
        </p:nvCxnSpPr>
        <p:spPr>
          <a:xfrm>
            <a:off x="3528753" y="4213915"/>
            <a:ext cx="355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3675AA1-72E3-B601-7967-D3954FC4D0A1}"/>
              </a:ext>
            </a:extLst>
          </p:cNvPr>
          <p:cNvSpPr/>
          <p:nvPr/>
        </p:nvSpPr>
        <p:spPr>
          <a:xfrm>
            <a:off x="3811073" y="3694466"/>
            <a:ext cx="1833095" cy="998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Convertisseur</a:t>
            </a:r>
          </a:p>
          <a:p>
            <a:pPr algn="ctr"/>
            <a:r>
              <a:rPr lang="fr-FR" dirty="0"/>
              <a:t>Analogique numérique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FFDC86-9968-177B-66F7-77791CA6E30E}"/>
              </a:ext>
            </a:extLst>
          </p:cNvPr>
          <p:cNvSpPr/>
          <p:nvPr/>
        </p:nvSpPr>
        <p:spPr>
          <a:xfrm>
            <a:off x="7714435" y="3714883"/>
            <a:ext cx="1833095" cy="998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numériques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B9044FD-0183-5EDD-CD5F-F7FB5D88AE49}"/>
              </a:ext>
            </a:extLst>
          </p:cNvPr>
          <p:cNvCxnSpPr>
            <a:cxnSpLocks/>
          </p:cNvCxnSpPr>
          <p:nvPr/>
        </p:nvCxnSpPr>
        <p:spPr>
          <a:xfrm>
            <a:off x="5322589" y="4213915"/>
            <a:ext cx="239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751F6D49-1825-FFF4-0564-CCC30027E316}"/>
              </a:ext>
            </a:extLst>
          </p:cNvPr>
          <p:cNvSpPr txBox="1"/>
          <p:nvPr/>
        </p:nvSpPr>
        <p:spPr>
          <a:xfrm>
            <a:off x="6155128" y="3783332"/>
            <a:ext cx="130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110101110</a:t>
            </a:r>
          </a:p>
        </p:txBody>
      </p:sp>
    </p:spTree>
    <p:extLst>
      <p:ext uri="{BB962C8B-B14F-4D97-AF65-F5344CB8AC3E}">
        <p14:creationId xmlns:p14="http://schemas.microsoft.com/office/powerpoint/2010/main" val="166966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31CB1C-304C-44B0-E494-1CD548C58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59" y="4273509"/>
            <a:ext cx="6803179" cy="1882121"/>
          </a:xfrm>
          <a:prstGeom prst="rect">
            <a:avLst/>
          </a:prstGeom>
        </p:spPr>
      </p:pic>
      <p:pic>
        <p:nvPicPr>
          <p:cNvPr id="1026" name="Picture 2" descr="Gros plan un moniteur d'oscilloscope examinant les paramètres d'amplitude  et de temps d'un signal électrique les affichant sur un écran. Recherche de  signaux GHz Photo Stock - Alamy">
            <a:extLst>
              <a:ext uri="{FF2B5EF4-FFF2-40B4-BE49-F238E27FC236}">
                <a16:creationId xmlns:a16="http://schemas.microsoft.com/office/drawing/2014/main" id="{8E5D65F8-8BD0-0394-2B1B-7FAB0819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" y="2147497"/>
            <a:ext cx="3999292" cy="28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moire Online - Désenclavement numérique d'un site multidisciplinaire &quot;cas  du campus universitaire du lac de Goma&quot;. - Jonas KAMBALE BAKWANAMAHA">
            <a:extLst>
              <a:ext uri="{FF2B5EF4-FFF2-40B4-BE49-F238E27FC236}">
                <a16:creationId xmlns:a16="http://schemas.microsoft.com/office/drawing/2014/main" id="{0801B5BC-B30F-2C6E-4F4E-C1B4635F0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8"/>
          <a:stretch/>
        </p:blipFill>
        <p:spPr bwMode="auto">
          <a:xfrm>
            <a:off x="6248400" y="430856"/>
            <a:ext cx="4810431" cy="34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6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8526011" y="215638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172825-DBE7-16F8-A891-E29B0D4E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775" y="1261952"/>
            <a:ext cx="5094694" cy="555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3A5A63-3A26-C90A-42E7-2E0FF1985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15" y="1261952"/>
            <a:ext cx="5200650" cy="351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CDC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Définition architecture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1CA47DA-E3DC-4D1A-9EC6-05F74D519BC4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FB99F2-60DD-4D3A-A9FE-20398834B18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FB99F2-60DD-4D3A-A9FE-20398834B18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138646" y="5420443"/>
            <a:ext cx="11344150" cy="12319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3AB4FF2-912D-F3CE-6F6A-D3F0080DE4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8"/>
          <a:stretch/>
        </p:blipFill>
        <p:spPr>
          <a:xfrm>
            <a:off x="106541" y="1726661"/>
            <a:ext cx="11644928" cy="34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1DEC0-29D9-4B71-8EA2-BB293F4154E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729789" y="1357595"/>
            <a:ext cx="7340668" cy="43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1DEC0-29D9-4B71-8EA2-BB293F4154E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3C1DB4-08A8-4137-9B18-94C1CC7303A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D23E96-AE76-F457-6F2D-33997EF9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72" y="2180653"/>
            <a:ext cx="5862397" cy="31296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DE91311-E26B-D6C5-9E89-370AD4044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8"/>
          <a:stretch/>
        </p:blipFill>
        <p:spPr>
          <a:xfrm>
            <a:off x="251925" y="2233768"/>
            <a:ext cx="5323642" cy="3076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B26E8B-ED8A-599F-62C9-EFF17DC518CD}"/>
              </a:ext>
            </a:extLst>
          </p:cNvPr>
          <p:cNvSpPr txBox="1"/>
          <p:nvPr/>
        </p:nvSpPr>
        <p:spPr>
          <a:xfrm>
            <a:off x="1887523" y="1843088"/>
            <a:ext cx="25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Consulter l’historique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F6A7ED-463B-3636-2F00-3AE9B2D3F8E6}"/>
              </a:ext>
            </a:extLst>
          </p:cNvPr>
          <p:cNvSpPr txBox="1"/>
          <p:nvPr/>
        </p:nvSpPr>
        <p:spPr>
          <a:xfrm>
            <a:off x="7549338" y="1827205"/>
            <a:ext cx="25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Administrer les recettes</a:t>
            </a:r>
          </a:p>
        </p:txBody>
      </p:sp>
    </p:spTree>
    <p:extLst>
      <p:ext uri="{BB962C8B-B14F-4D97-AF65-F5344CB8AC3E}">
        <p14:creationId xmlns:p14="http://schemas.microsoft.com/office/powerpoint/2010/main" val="25765113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Grand écran</PresentationFormat>
  <Paragraphs>55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Présentation de l’organisation</vt:lpstr>
      <vt:lpstr>Répartition des tâches</vt:lpstr>
      <vt:lpstr>Analyse CDC</vt:lpstr>
      <vt:lpstr>Définition architecture</vt:lpstr>
      <vt:lpstr>Partie individuelle</vt:lpstr>
      <vt:lpstr>Présentation PowerPoint</vt:lpstr>
      <vt:lpstr>Présentation PowerPoint</vt:lpstr>
      <vt:lpstr>Présentation PowerPoint</vt:lpstr>
      <vt:lpstr>Présentation des solutions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julien Sueur</cp:lastModifiedBy>
  <cp:revision>55</cp:revision>
  <dcterms:created xsi:type="dcterms:W3CDTF">2023-01-03T13:46:36Z</dcterms:created>
  <dcterms:modified xsi:type="dcterms:W3CDTF">2023-02-27T11:54:58Z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